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6" r:id="rId5"/>
    <p:sldId id="282" r:id="rId6"/>
    <p:sldId id="260" r:id="rId7"/>
    <p:sldId id="261" r:id="rId8"/>
    <p:sldId id="262" r:id="rId9"/>
    <p:sldId id="263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7131E"/>
    <a:srgbClr val="7F460E"/>
    <a:srgbClr val="CACACA"/>
    <a:srgbClr val="C9AA32"/>
    <a:srgbClr val="B4A8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298440"/>
      </p:ext>
    </p:extLst>
  </p:cSld>
  <p:clrMapOvr>
    <a:masterClrMapping/>
  </p:clrMapOvr>
  <p:transition spd="slow" advClick="0"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009643"/>
      </p:ext>
    </p:extLst>
  </p:cSld>
  <p:clrMapOvr>
    <a:masterClrMapping/>
  </p:clrMapOvr>
  <p:transition spd="slow" advClick="0"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520018"/>
      </p:ext>
    </p:extLst>
  </p:cSld>
  <p:clrMapOvr>
    <a:masterClrMapping/>
  </p:clrMapOvr>
  <p:transition spd="slow" advClick="0"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646509"/>
      </p:ext>
    </p:extLst>
  </p:cSld>
  <p:clrMapOvr>
    <a:masterClrMapping/>
  </p:clrMapOvr>
  <p:transition spd="slow" advClick="0"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147191"/>
      </p:ext>
    </p:extLst>
  </p:cSld>
  <p:clrMapOvr>
    <a:masterClrMapping/>
  </p:clrMapOvr>
  <p:transition spd="slow" advClick="0"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307600"/>
      </p:ext>
    </p:extLst>
  </p:cSld>
  <p:clrMapOvr>
    <a:masterClrMapping/>
  </p:clrMapOvr>
  <p:transition spd="slow" advClick="0"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262085"/>
      </p:ext>
    </p:extLst>
  </p:cSld>
  <p:clrMapOvr>
    <a:masterClrMapping/>
  </p:clrMapOvr>
  <p:transition spd="slow" advClick="0"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204728"/>
      </p:ext>
    </p:extLst>
  </p:cSld>
  <p:clrMapOvr>
    <a:masterClrMapping/>
  </p:clrMapOvr>
  <p:transition spd="slow" advClick="0"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777574"/>
      </p:ext>
    </p:extLst>
  </p:cSld>
  <p:clrMapOvr>
    <a:masterClrMapping/>
  </p:clrMapOvr>
  <p:transition spd="slow" advClick="0"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162932"/>
      </p:ext>
    </p:extLst>
  </p:cSld>
  <p:clrMapOvr>
    <a:masterClrMapping/>
  </p:clrMapOvr>
  <p:transition spd="slow" advClick="0"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111612"/>
      </p:ext>
    </p:extLst>
  </p:cSld>
  <p:clrMapOvr>
    <a:masterClrMapping/>
  </p:clrMapOvr>
  <p:transition spd="slow" advClick="0"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l="10000" t="-3000" r="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954-4C24-4881-A1C5-34DD893E2BEA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D43E-C5E1-4270-BFFE-BFC66A273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13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9144001" cy="2982760"/>
          </a:xfrm>
        </p:spPr>
      </p:pic>
      <p:sp>
        <p:nvSpPr>
          <p:cNvPr id="2" name="TextBox 1"/>
          <p:cNvSpPr txBox="1"/>
          <p:nvPr/>
        </p:nvSpPr>
        <p:spPr>
          <a:xfrm>
            <a:off x="609600" y="4038600"/>
            <a:ext cx="7906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like to thank our sponsors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434104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93837"/>
            <a:ext cx="4474945" cy="4525963"/>
          </a:xfrm>
        </p:spPr>
      </p:pic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  <p:pic>
        <p:nvPicPr>
          <p:cNvPr id="7" name="Picture 6" descr="Alexandra Jang-Ch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066800"/>
            <a:ext cx="3733800" cy="4905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  <p:pic>
        <p:nvPicPr>
          <p:cNvPr id="6" name="Picture 5" descr="Blythe_Ni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0"/>
            <a:ext cx="4390056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  <p:pic>
        <p:nvPicPr>
          <p:cNvPr id="7" name="Picture 6" descr="Jennifer_Y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909602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  <p:pic>
        <p:nvPicPr>
          <p:cNvPr id="6" name="Picture 5" descr="Sonali_Gu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066800"/>
            <a:ext cx="3829748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Recipient</a:t>
            </a:r>
            <a:endParaRPr lang="en-US" sz="3200" b="1" dirty="0"/>
          </a:p>
        </p:txBody>
      </p:sp>
      <p:pic>
        <p:nvPicPr>
          <p:cNvPr id="7" name="Picture 6" descr="Catherine_K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4140963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6" name="Picture 5" descr="joseph 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4027885" cy="505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7" name="Picture 6" descr="sydney_kajio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4463896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6" name="Picture 5" descr="albert l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4458855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7" name="Picture 6" descr="kayla nodoh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14400"/>
            <a:ext cx="4293945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400" b="1" dirty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C9AA32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ea typeface="Tahoma" pitchFamily="34" charset="0"/>
                <a:cs typeface="Century Gothic"/>
              </a:rPr>
              <a:t>Gold Sponsor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C9AA32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8" y="2244782"/>
            <a:ext cx="3874096" cy="290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3567"/>
            <a:ext cx="2984266" cy="2984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6974790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7" name="Picture 6" descr="annie xi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390595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6" name="Picture 5" descr="kayla umem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967777" cy="4816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0198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2014 Recipient</a:t>
            </a:r>
            <a:endParaRPr lang="en-US" sz="3200" b="1" dirty="0"/>
          </a:p>
        </p:txBody>
      </p:sp>
      <p:pic>
        <p:nvPicPr>
          <p:cNvPr id="7" name="Picture 6" descr="stephen 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3909501" cy="5128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962439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4316" y="28148"/>
            <a:ext cx="949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Prior Scholarship Recipients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096000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2011 Recipient</a:t>
            </a:r>
            <a:endParaRPr lang="en-US" sz="32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3017308" cy="4525963"/>
          </a:xfrm>
        </p:spPr>
      </p:pic>
    </p:spTree>
    <p:extLst>
      <p:ext uri="{BB962C8B-B14F-4D97-AF65-F5344CB8AC3E}">
        <p14:creationId xmlns="" xmlns:p14="http://schemas.microsoft.com/office/powerpoint/2010/main" val="2463618230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81200"/>
            <a:ext cx="8424364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8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400" b="1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200" b="1" dirty="0">
              <a:solidFill>
                <a:srgbClr val="87131E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36" y="304800"/>
            <a:ext cx="91778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7F460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ea typeface="Tahoma" pitchFamily="34" charset="0"/>
                <a:cs typeface="Century Gothic"/>
              </a:rPr>
              <a:t>Bronze Sponsor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7F460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10400" cy="157617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20357"/>
            <a:ext cx="705852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7656787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81200"/>
            <a:ext cx="8424364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8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 smtClean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87131E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400" b="1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4200" b="1" dirty="0">
              <a:solidFill>
                <a:srgbClr val="87131E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36" y="304800"/>
            <a:ext cx="91778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7F460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ea typeface="Tahoma" pitchFamily="34" charset="0"/>
                <a:cs typeface="Century Gothic"/>
              </a:rPr>
              <a:t>Bronze Sponsor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7F460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6553200" cy="1608728"/>
          </a:xfrm>
          <a:prstGeom prst="rect">
            <a:avLst/>
          </a:prstGeom>
        </p:spPr>
      </p:pic>
      <p:pic>
        <p:nvPicPr>
          <p:cNvPr id="6" name="Picture 5" descr="lex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057400"/>
            <a:ext cx="7010400" cy="153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172726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836" y="304800"/>
            <a:ext cx="91778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7F460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ea typeface="Tahoma" pitchFamily="34" charset="0"/>
                <a:cs typeface="Century Gothic"/>
              </a:rPr>
              <a:t>Bronze Sponsor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7F460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9458" name="AutoShape 2" descr="Displaying wgg_logo_co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isplaying wgg_logo_co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isplaying wgg_logo_co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isplaying wgg_logo_co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362200"/>
            <a:ext cx="8229600" cy="24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5523047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698"/>
            <a:ext cx="8432872" cy="5078502"/>
          </a:xfrm>
        </p:spPr>
        <p:txBody>
          <a:bodyPr>
            <a:normAutofit/>
          </a:bodyPr>
          <a:lstStyle/>
          <a:p>
            <a:endParaRPr lang="en-US" b="1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ACC Senior Services</a:t>
            </a:r>
          </a:p>
          <a:p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Asian Pacific Islander American Public Affairs Association (APAPA)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Asian Peace Officers Association (APOA)</a:t>
            </a:r>
          </a:p>
          <a:p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Asian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713" y="28148"/>
            <a:ext cx="83483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Table Sponsors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750658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1713" cy="4525963"/>
          </a:xfrm>
          <a:noFill/>
        </p:spPr>
        <p:txBody>
          <a:bodyPr>
            <a:normAutofit/>
          </a:bodyPr>
          <a:lstStyle/>
          <a:p>
            <a:r>
              <a:rPr lang="en-US" sz="3400" b="1" dirty="0" smtClean="0">
                <a:latin typeface="Century Gothic"/>
                <a:cs typeface="Century Gothic"/>
              </a:rPr>
              <a:t>Curtis Ishii</a:t>
            </a:r>
          </a:p>
          <a:p>
            <a:r>
              <a:rPr lang="en-US" sz="3400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My </a:t>
            </a:r>
            <a:r>
              <a:rPr lang="en-US" sz="3400" b="1" dirty="0">
                <a:solidFill>
                  <a:srgbClr val="87131E"/>
                </a:solidFill>
                <a:latin typeface="Century Gothic"/>
                <a:cs typeface="Century Gothic"/>
              </a:rPr>
              <a:t>Sister’s </a:t>
            </a:r>
            <a:r>
              <a:rPr lang="en-US" sz="3400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House</a:t>
            </a:r>
          </a:p>
          <a:p>
            <a:r>
              <a:rPr lang="en-US" sz="3400" b="1" dirty="0">
                <a:latin typeface="Century Gothic"/>
                <a:cs typeface="Century Gothic"/>
              </a:rPr>
              <a:t>Organization of Chinese Americans (</a:t>
            </a:r>
            <a:r>
              <a:rPr lang="en-US" sz="3400" b="1" dirty="0" smtClean="0">
                <a:latin typeface="Century Gothic"/>
                <a:cs typeface="Century Gothic"/>
              </a:rPr>
              <a:t>OCA) Sacramento</a:t>
            </a:r>
          </a:p>
          <a:p>
            <a:r>
              <a:rPr lang="en-US" sz="3400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Rhonda </a:t>
            </a:r>
            <a:r>
              <a:rPr lang="en-US" sz="3400" b="1" dirty="0" err="1" smtClean="0">
                <a:solidFill>
                  <a:srgbClr val="87131E"/>
                </a:solidFill>
                <a:latin typeface="Century Gothic"/>
                <a:cs typeface="Century Gothic"/>
              </a:rPr>
              <a:t>Basarich</a:t>
            </a:r>
            <a:r>
              <a:rPr lang="en-US" sz="3400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3400" b="1" dirty="0" smtClean="0">
                <a:latin typeface="Century Gothic"/>
                <a:cs typeface="Century Gothic"/>
              </a:rPr>
              <a:t>Transformation Management </a:t>
            </a:r>
            <a:r>
              <a:rPr lang="en-US" sz="3400" b="1" dirty="0" smtClean="0">
                <a:latin typeface="Century Gothic"/>
                <a:cs typeface="Century Gothic"/>
              </a:rPr>
              <a:t>Group</a:t>
            </a:r>
            <a:endParaRPr lang="en-US" sz="3400" b="1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54" y="28148"/>
            <a:ext cx="83483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Table Sponsors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249295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Friends of</a:t>
            </a:r>
          </a:p>
          <a:p>
            <a:pPr lvl="1"/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California Department of General Services</a:t>
            </a:r>
          </a:p>
          <a:p>
            <a:pPr lvl="1"/>
            <a:r>
              <a:rPr lang="en-US" b="1" dirty="0" smtClean="0">
                <a:latin typeface="Century Gothic"/>
                <a:cs typeface="Century Gothic"/>
              </a:rPr>
              <a:t>California Correctional Health Care Services</a:t>
            </a:r>
          </a:p>
          <a:p>
            <a:pPr lvl="1"/>
            <a:r>
              <a:rPr lang="en-US" b="1" dirty="0">
                <a:solidFill>
                  <a:srgbClr val="87131E"/>
                </a:solidFill>
                <a:latin typeface="Century Gothic"/>
                <a:cs typeface="Century Gothic"/>
              </a:rPr>
              <a:t>California Department </a:t>
            </a:r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of Rehabilitation</a:t>
            </a:r>
            <a:endParaRPr lang="en-US" b="1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54" y="28148"/>
            <a:ext cx="83483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Table Sponsors</a:t>
            </a:r>
            <a:endParaRPr lang="en-US" sz="8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570441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Asian Pacific State Employees Association (APSEA) Foundation</a:t>
            </a:r>
          </a:p>
          <a:p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APSEA of Sacramento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Chinese American Council of Sacramento (CACS)</a:t>
            </a:r>
          </a:p>
          <a:p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SEIU 1000</a:t>
            </a:r>
          </a:p>
          <a:p>
            <a:r>
              <a:rPr lang="en-US" b="1" dirty="0" smtClean="0">
                <a:solidFill>
                  <a:srgbClr val="87131E"/>
                </a:solidFill>
                <a:latin typeface="Century Gothic"/>
                <a:cs typeface="Century Gothic"/>
              </a:rPr>
              <a:t>Verizon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Woo Family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908" y="28148"/>
            <a:ext cx="823365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Individual/Organization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87131E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entury Gothic"/>
                <a:cs typeface="Century Gothic"/>
              </a:rPr>
              <a:t>Scholarship Sponsors</a:t>
            </a:r>
            <a:endParaRPr lang="en-US" sz="54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87131E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729885"/>
      </p:ext>
    </p:extLst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174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Department of General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Tateyama, Kevin@DGS</dc:creator>
  <cp:lastModifiedBy>Brandon Kingman-Wong Louie</cp:lastModifiedBy>
  <cp:revision>73</cp:revision>
  <dcterms:created xsi:type="dcterms:W3CDTF">2013-04-19T22:15:22Z</dcterms:created>
  <dcterms:modified xsi:type="dcterms:W3CDTF">2016-04-18T05:40:47Z</dcterms:modified>
</cp:coreProperties>
</file>